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7" r:id="rId2"/>
    <p:sldId id="266" r:id="rId3"/>
    <p:sldId id="281" r:id="rId4"/>
    <p:sldId id="257" r:id="rId5"/>
    <p:sldId id="268" r:id="rId6"/>
    <p:sldId id="258" r:id="rId7"/>
    <p:sldId id="262" r:id="rId8"/>
    <p:sldId id="265" r:id="rId9"/>
    <p:sldId id="286" r:id="rId10"/>
    <p:sldId id="287" r:id="rId11"/>
    <p:sldId id="294" r:id="rId12"/>
    <p:sldId id="269" r:id="rId13"/>
    <p:sldId id="270" r:id="rId14"/>
    <p:sldId id="271" r:id="rId15"/>
    <p:sldId id="278" r:id="rId16"/>
    <p:sldId id="272" r:id="rId17"/>
    <p:sldId id="274" r:id="rId18"/>
    <p:sldId id="275" r:id="rId19"/>
    <p:sldId id="276" r:id="rId20"/>
    <p:sldId id="267" r:id="rId21"/>
    <p:sldId id="279" r:id="rId22"/>
    <p:sldId id="296" r:id="rId23"/>
    <p:sldId id="280" r:id="rId24"/>
    <p:sldId id="256" r:id="rId25"/>
    <p:sldId id="282" r:id="rId26"/>
    <p:sldId id="283" r:id="rId27"/>
    <p:sldId id="284" r:id="rId28"/>
    <p:sldId id="285" r:id="rId29"/>
    <p:sldId id="263" r:id="rId30"/>
    <p:sldId id="288" r:id="rId31"/>
    <p:sldId id="277" r:id="rId32"/>
    <p:sldId id="289" r:id="rId33"/>
    <p:sldId id="290" r:id="rId34"/>
    <p:sldId id="291" r:id="rId35"/>
    <p:sldId id="295" r:id="rId36"/>
    <p:sldId id="273" r:id="rId37"/>
    <p:sldId id="292" r:id="rId38"/>
    <p:sldId id="293" r:id="rId39"/>
    <p:sldId id="261" r:id="rId40"/>
  </p:sldIdLst>
  <p:sldSz cx="12192000" cy="6858000"/>
  <p:notesSz cx="6858000" cy="9144000"/>
  <p:embeddedFontLst>
    <p:embeddedFont>
      <p:font typeface="Trebuchet MS" panose="020B060302020202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bel" initials="I" lastIdx="1" clrIdx="0">
    <p:extLst>
      <p:ext uri="{19B8F6BF-5375-455C-9EA6-DF929625EA0E}">
        <p15:presenceInfo xmlns:p15="http://schemas.microsoft.com/office/powerpoint/2012/main" userId="b42ff24f319aa32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85A"/>
    <a:srgbClr val="67C3A0"/>
    <a:srgbClr val="1884B6"/>
    <a:srgbClr val="F8A276"/>
    <a:srgbClr val="63C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9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8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ángulo 7"/>
          <p:cNvSpPr/>
          <p:nvPr userDrawn="1"/>
        </p:nvSpPr>
        <p:spPr>
          <a:xfrm>
            <a:off x="0" y="2307102"/>
            <a:ext cx="12192000" cy="45649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40" y="83578"/>
            <a:ext cx="2929051" cy="633873"/>
          </a:xfrm>
          <a:prstGeom prst="rect">
            <a:avLst/>
          </a:prstGeom>
          <a:noFill/>
          <a:effectLst/>
        </p:spPr>
      </p:pic>
      <p:sp>
        <p:nvSpPr>
          <p:cNvPr id="11" name="Rectángulo 10"/>
          <p:cNvSpPr/>
          <p:nvPr userDrawn="1"/>
        </p:nvSpPr>
        <p:spPr>
          <a:xfrm>
            <a:off x="8848578" y="0"/>
            <a:ext cx="3343422" cy="80185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6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8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6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21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71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64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3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8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3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4113A-135D-4995-9838-39A80446050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19C55-A5B1-4F8F-A586-68DB8013E8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7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isabelgodoy@marfund.or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66518-02E8-4BD4-9E38-98A173B3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3D0520-1B92-4312-A067-9B45E55C4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5000" dirty="0"/>
              <a:t>D</a:t>
            </a:r>
            <a:r>
              <a:rPr lang="es-MX" sz="15000" dirty="0"/>
              <a:t>ÍA</a:t>
            </a:r>
            <a:r>
              <a:rPr lang="en-US" sz="15000" dirty="0"/>
              <a:t> 1</a:t>
            </a:r>
            <a:endParaRPr lang="es-CL" sz="15000" dirty="0"/>
          </a:p>
        </p:txBody>
      </p:sp>
    </p:spTree>
    <p:extLst>
      <p:ext uri="{BB962C8B-B14F-4D97-AF65-F5344CB8AC3E}">
        <p14:creationId xmlns:p14="http://schemas.microsoft.com/office/powerpoint/2010/main" val="151117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53B2B0-5695-47F0-B512-414162E7BC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04AA9D-28C9-472E-87A3-BC18C3E309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FC0698-CD6C-436E-8A13-F46BCAB97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2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8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41" y="724919"/>
            <a:ext cx="5711745" cy="14679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" r="2311"/>
          <a:stretch/>
        </p:blipFill>
        <p:spPr>
          <a:xfrm>
            <a:off x="961122" y="1919797"/>
            <a:ext cx="10257182" cy="273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77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72360"/>
            <a:ext cx="10515600" cy="1325563"/>
          </a:xfrm>
        </p:spPr>
        <p:txBody>
          <a:bodyPr>
            <a:normAutofit/>
          </a:bodyPr>
          <a:lstStyle/>
          <a:p>
            <a:r>
              <a:rPr lang="es-419" b="1" dirty="0"/>
              <a:t>Activar la interpretación simultánea</a:t>
            </a:r>
            <a:endParaRPr lang="en-US" sz="4800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753715" y="1553987"/>
            <a:ext cx="11049001" cy="6629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/>
              <a:t>En las sesiones, estará disponible la opción de interpretación simultánea del español al inglés. Para hacer uso de la misma, deberá seguir los siguientes pasos:</a:t>
            </a:r>
            <a:endParaRPr lang="en-US" sz="2000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26662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838199" y="4068417"/>
            <a:ext cx="2570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884B6"/>
                </a:solidFill>
              </a:rPr>
              <a:t>PASO 1</a:t>
            </a:r>
          </a:p>
          <a:p>
            <a:pPr lvl="0" algn="ctr"/>
            <a:r>
              <a:rPr lang="es-MX" sz="1600" dirty="0"/>
              <a:t>Ubique la opción de </a:t>
            </a:r>
            <a:r>
              <a:rPr lang="es-MX" sz="1600" b="1" dirty="0"/>
              <a:t>“Traducción” </a:t>
            </a:r>
            <a:r>
              <a:rPr lang="es-MX" sz="1600" dirty="0"/>
              <a:t>en el ícono del globo terráqueo.</a:t>
            </a:r>
            <a:endParaRPr lang="en-US" sz="1600" dirty="0"/>
          </a:p>
        </p:txBody>
      </p:sp>
      <p:pic>
        <p:nvPicPr>
          <p:cNvPr id="10" name="Imagen 9" descr="https://lh6.googleusercontent.com/Idedt3Hyoajz3B6d6pVA_S5mUuClfbdL_1YYX2dfZIIErfEqx0vfRgZfIRLa_V3cW3CeIADzlOgjEIpbzf7VL2v6pQbR-v9z7fI5DwXP_eRrqloPBBTHfYrDbI72e1vna4QIhB8Q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6" r="6182"/>
          <a:stretch/>
        </p:blipFill>
        <p:spPr bwMode="auto">
          <a:xfrm>
            <a:off x="903824" y="2835967"/>
            <a:ext cx="2480821" cy="10734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3707294" y="4068417"/>
            <a:ext cx="2570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884B6"/>
                </a:solidFill>
              </a:rPr>
              <a:t>PASO 2</a:t>
            </a:r>
          </a:p>
          <a:p>
            <a:pPr lvl="0" algn="ctr"/>
            <a:r>
              <a:rPr lang="es-ES" sz="1600" dirty="0"/>
              <a:t>Seleccione el canal de idioma deseado</a:t>
            </a:r>
            <a:endParaRPr lang="en-US" sz="1600" dirty="0"/>
          </a:p>
        </p:txBody>
      </p:sp>
      <p:pic>
        <p:nvPicPr>
          <p:cNvPr id="14" name="Imagen 13" descr="https://lh5.googleusercontent.com/YMtamY-gpL2x0bJ5seq1b2bsvWSYW1ueUCqwo1OLQF04qzeaOWFewpYnDP_kqD8z205Mb04Am342Fb2dsQTm34ir0HgwxoonD_W2e7bW_hV1PEc3XTw9vABW2QCx3L7G4W9w0j_V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321" y="2639375"/>
            <a:ext cx="2256184" cy="127001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/>
          <p:cNvSpPr txBox="1"/>
          <p:nvPr/>
        </p:nvSpPr>
        <p:spPr>
          <a:xfrm>
            <a:off x="6576389" y="2666453"/>
            <a:ext cx="497821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lvl="0" indent="-166688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s-ES" sz="2000" dirty="0"/>
              <a:t>De inmediato comenzará a escuchar la traducción simultánea del intérprete asignado.</a:t>
            </a:r>
          </a:p>
          <a:p>
            <a:pPr marL="166688" indent="-166688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s-MX" sz="2000" dirty="0"/>
              <a:t>Para cambiar de idioma o desactivar la opción, repita los pasos anteriores y seleccione el otro idioma o la opción de “desactivar”.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934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DB6336-658A-4485-B281-83FA512B4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87C84DB-1B4F-4183-BD1E-17D589D495BC}"/>
              </a:ext>
            </a:extLst>
          </p:cNvPr>
          <p:cNvSpPr/>
          <p:nvPr/>
        </p:nvSpPr>
        <p:spPr>
          <a:xfrm>
            <a:off x="3893127" y="3671455"/>
            <a:ext cx="3643746" cy="3671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BF7C2B-5ECF-4E19-B687-8CC29EF5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383" y="3516689"/>
            <a:ext cx="5410200" cy="676675"/>
          </a:xfrm>
        </p:spPr>
        <p:txBody>
          <a:bodyPr>
            <a:normAutofit/>
          </a:bodyPr>
          <a:lstStyle/>
          <a:p>
            <a:r>
              <a:rPr lang="es-419" sz="2400" b="1" dirty="0"/>
              <a:t>Ing. </a:t>
            </a:r>
            <a:r>
              <a:rPr lang="es-419" sz="2400" b="1" dirty="0" err="1"/>
              <a:t>Eversson</a:t>
            </a:r>
            <a:r>
              <a:rPr lang="es-419" sz="2400" b="1" dirty="0"/>
              <a:t> Ordo</a:t>
            </a:r>
            <a:r>
              <a:rPr lang="es-CL" sz="2400" b="1" dirty="0" err="1"/>
              <a:t>ñéz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29109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71122"/>
            <a:ext cx="10515600" cy="1325563"/>
          </a:xfrm>
        </p:spPr>
        <p:txBody>
          <a:bodyPr>
            <a:normAutofit/>
          </a:bodyPr>
          <a:lstStyle/>
          <a:p>
            <a:r>
              <a:rPr lang="en-US" sz="5200" b="1" dirty="0" err="1"/>
              <a:t>Objetivo</a:t>
            </a:r>
            <a:r>
              <a:rPr lang="en-US" sz="5200" b="1" dirty="0"/>
              <a:t> general del taller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198417" y="2581596"/>
            <a:ext cx="10515601" cy="3417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400" i="1" dirty="0"/>
              <a:t>Fortalecer la gobernanza de la región del SAM, coordinando actores de diversos sectores y sus agendas para alcanzar resultados sostenibles que contribuyan a la recuperación y la resiliencia del Sistema </a:t>
            </a:r>
            <a:r>
              <a:rPr lang="es-ES" sz="3400" i="1" dirty="0" err="1"/>
              <a:t>Arrecifal</a:t>
            </a:r>
            <a:r>
              <a:rPr lang="es-ES" sz="3400" i="1" dirty="0"/>
              <a:t> Mesoamericano. </a:t>
            </a:r>
            <a:endParaRPr lang="en-US" sz="3400" i="1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862367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930964" y="2347278"/>
            <a:ext cx="10235800" cy="2862029"/>
          </a:xfrm>
          <a:prstGeom prst="rect">
            <a:avLst/>
          </a:prstGeom>
          <a:noFill/>
          <a:ln w="28575">
            <a:solidFill>
              <a:srgbClr val="1884B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1884B6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01902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Resultados</a:t>
            </a:r>
            <a:r>
              <a:rPr lang="en-US" b="1" dirty="0"/>
              <a:t> y </a:t>
            </a:r>
            <a:r>
              <a:rPr lang="en-US" b="1" dirty="0" err="1"/>
              <a:t>productos</a:t>
            </a:r>
            <a:r>
              <a:rPr lang="en-US" b="1" dirty="0"/>
              <a:t> </a:t>
            </a:r>
            <a:r>
              <a:rPr lang="en-US" b="1" dirty="0" err="1"/>
              <a:t>principales</a:t>
            </a: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MX" dirty="0"/>
              <a:t>Compromisos gubernamentales que apoyen las estrategias, instrumentos y herramientas, nacionales y regionales, aplicables para atender el riesgo y generar resiliencia en el SAM. </a:t>
            </a:r>
            <a:endParaRPr lang="en-US" dirty="0"/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MX" dirty="0"/>
              <a:t>Firma de Memorándum o Carta de Entendimiento para fortalecer la coordinación entre actores y sectores.</a:t>
            </a:r>
            <a:endParaRPr lang="en-US" dirty="0"/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MX" dirty="0"/>
              <a:t>Minutas del taller y puntos de acuerdo.</a:t>
            </a: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351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Modalidad</a:t>
            </a:r>
            <a:r>
              <a:rPr lang="en-US" b="1" dirty="0"/>
              <a:t> de </a:t>
            </a:r>
            <a:r>
              <a:rPr lang="en-US" b="1" dirty="0" err="1"/>
              <a:t>trabajo</a:t>
            </a: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El taller se llevará a cabo el martes, 23 y miércoles, 24 de noviembre de 2021, de forma virtual. El horario será de 8:00 a. m. a 12.30 p. m.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Habrá interpretación simultánea (español-inglés-español)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Participarán conferencistas destacados.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Los grupos de trabajo se van a dividir por tema.</a:t>
            </a: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89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491" y="493583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Temas</a:t>
            </a:r>
            <a:r>
              <a:rPr lang="en-US" b="1" dirty="0"/>
              <a:t> del d</a:t>
            </a:r>
            <a:r>
              <a:rPr lang="es-419" b="1" dirty="0" err="1"/>
              <a:t>ía</a:t>
            </a: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10014127" cy="4277323"/>
          </a:xfrm>
        </p:spPr>
        <p:txBody>
          <a:bodyPr>
            <a:normAutofit/>
          </a:bodyPr>
          <a:lstStyle/>
          <a:p>
            <a:pPr marL="401638" lvl="0" indent="-401638">
              <a:buFont typeface="+mj-lt"/>
              <a:buAutoNum type="arabicPeriod"/>
            </a:pPr>
            <a:r>
              <a:rPr lang="es-MX" i="1" dirty="0">
                <a:solidFill>
                  <a:srgbClr val="58585A"/>
                </a:solidFill>
              </a:rPr>
              <a:t>Valoración económica del Sistema </a:t>
            </a:r>
            <a:r>
              <a:rPr lang="es-MX" i="1" dirty="0" err="1">
                <a:solidFill>
                  <a:srgbClr val="58585A"/>
                </a:solidFill>
              </a:rPr>
              <a:t>Arrecifal</a:t>
            </a:r>
            <a:r>
              <a:rPr lang="es-MX" i="1" dirty="0">
                <a:solidFill>
                  <a:srgbClr val="58585A"/>
                </a:solidFill>
              </a:rPr>
              <a:t> Mesoamericano y sus servicios </a:t>
            </a:r>
            <a:r>
              <a:rPr lang="es-MX" i="1" dirty="0" err="1">
                <a:solidFill>
                  <a:srgbClr val="58585A"/>
                </a:solidFill>
              </a:rPr>
              <a:t>ecosistémicos</a:t>
            </a:r>
            <a:r>
              <a:rPr lang="es-MX" i="1" dirty="0">
                <a:solidFill>
                  <a:srgbClr val="58585A"/>
                </a:solidFill>
              </a:rPr>
              <a:t> para fortalecer su resiliencia frente al riesgo.</a:t>
            </a:r>
            <a:endParaRPr lang="en-US" i="1" dirty="0">
              <a:solidFill>
                <a:srgbClr val="58585A"/>
              </a:solidFill>
            </a:endParaRPr>
          </a:p>
          <a:p>
            <a:pPr marL="401638" lvl="0" indent="-401638">
              <a:buFont typeface="+mj-lt"/>
              <a:buAutoNum type="arabicPeriod"/>
            </a:pPr>
            <a:r>
              <a:rPr lang="es-MX" i="1" dirty="0">
                <a:solidFill>
                  <a:srgbClr val="58585A"/>
                </a:solidFill>
              </a:rPr>
              <a:t>Sostenibilidad financiera para la recuperación y la resiliencia del Sistema </a:t>
            </a:r>
            <a:r>
              <a:rPr lang="es-MX" i="1" dirty="0" err="1">
                <a:solidFill>
                  <a:srgbClr val="58585A"/>
                </a:solidFill>
              </a:rPr>
              <a:t>Arrecifal</a:t>
            </a:r>
            <a:r>
              <a:rPr lang="es-MX" i="1" dirty="0">
                <a:solidFill>
                  <a:srgbClr val="58585A"/>
                </a:solidFill>
              </a:rPr>
              <a:t> Mesoamericano.</a:t>
            </a:r>
            <a:endParaRPr lang="en-US" i="1" dirty="0">
              <a:solidFill>
                <a:srgbClr val="58585A"/>
              </a:solidFill>
            </a:endParaRPr>
          </a:p>
          <a:p>
            <a:pPr marL="401638" lvl="0" indent="-401638">
              <a:buFont typeface="+mj-lt"/>
              <a:buAutoNum type="arabicPeriod"/>
            </a:pPr>
            <a:r>
              <a:rPr lang="es-MX" i="1" dirty="0">
                <a:solidFill>
                  <a:srgbClr val="58585A"/>
                </a:solidFill>
              </a:rPr>
              <a:t>Políticas públicas y estrategias aplicables para generar resiliencia marino-costera y atender el riesgo en el Sistema </a:t>
            </a:r>
            <a:r>
              <a:rPr lang="es-MX" i="1" dirty="0" err="1">
                <a:solidFill>
                  <a:srgbClr val="58585A"/>
                </a:solidFill>
              </a:rPr>
              <a:t>Arrecifal</a:t>
            </a:r>
            <a:r>
              <a:rPr lang="es-MX" i="1" dirty="0">
                <a:solidFill>
                  <a:srgbClr val="58585A"/>
                </a:solidFill>
              </a:rPr>
              <a:t> Mesoamericano.</a:t>
            </a:r>
            <a:endParaRPr lang="en-US" i="1" dirty="0">
              <a:solidFill>
                <a:srgbClr val="58585A"/>
              </a:solidFill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903255" y="1529408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33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829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Resumen</a:t>
            </a:r>
            <a:r>
              <a:rPr lang="en-US" b="1" dirty="0"/>
              <a:t> de la agenda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95437" y="1493555"/>
            <a:ext cx="5663800" cy="455395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s-MX" sz="1600" b="1" dirty="0">
                <a:solidFill>
                  <a:srgbClr val="67C3A0"/>
                </a:solidFill>
              </a:rPr>
              <a:t>DÍA 1. Presentaciones temáticas breves y discusión</a:t>
            </a:r>
            <a:endParaRPr lang="en-US" sz="1600" b="1" dirty="0">
              <a:solidFill>
                <a:srgbClr val="67C3A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1500" dirty="0"/>
              <a:t>La agenda incluirá presentaciones de temas técnicos para orientar la discusión y la coordinación entre actores: </a:t>
            </a:r>
            <a:endParaRPr lang="en-US" sz="15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1500" dirty="0"/>
              <a:t>Valoración económica del Sistema </a:t>
            </a:r>
            <a:r>
              <a:rPr lang="es-MX" sz="1500" dirty="0" err="1"/>
              <a:t>Arrecifal</a:t>
            </a:r>
            <a:r>
              <a:rPr lang="es-MX" sz="1500" dirty="0"/>
              <a:t> Mesoamericano y sus servicios </a:t>
            </a:r>
            <a:r>
              <a:rPr lang="es-MX" sz="1500" dirty="0" err="1"/>
              <a:t>ecosistémicos</a:t>
            </a:r>
            <a:r>
              <a:rPr lang="es-MX" sz="1500" dirty="0"/>
              <a:t> para fortalecer su resiliencia frente al riesgo.</a:t>
            </a:r>
            <a:endParaRPr lang="en-US" sz="15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1500" dirty="0"/>
              <a:t>Sostenibilidad financiera para la recuperación y la resiliencia del Sistema </a:t>
            </a:r>
            <a:r>
              <a:rPr lang="es-MX" sz="1500" dirty="0" err="1"/>
              <a:t>Arrecifal</a:t>
            </a:r>
            <a:r>
              <a:rPr lang="es-MX" sz="1500" dirty="0"/>
              <a:t> Mesoamericano.</a:t>
            </a:r>
            <a:endParaRPr lang="en-US" sz="15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1500" dirty="0"/>
              <a:t>Políticas públicas y estrategias aplicables para generar resiliencia marino-costera y atender el riesgo en el Sistema </a:t>
            </a:r>
            <a:r>
              <a:rPr lang="es-MX" sz="1500" dirty="0" err="1"/>
              <a:t>Arrecifal</a:t>
            </a:r>
            <a:r>
              <a:rPr lang="es-MX" sz="1500" dirty="0"/>
              <a:t> Mesoamericano.</a:t>
            </a:r>
            <a:endParaRPr lang="en-US" sz="15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1500" dirty="0"/>
              <a:t>Elaboración de protocolos regionales para la restauración, la economía azul y la armonización de estándares de vertidos en el Sistema </a:t>
            </a:r>
            <a:r>
              <a:rPr lang="es-MX" sz="1500" dirty="0" err="1"/>
              <a:t>Arrecifal</a:t>
            </a:r>
            <a:r>
              <a:rPr lang="es-MX" sz="1500" dirty="0"/>
              <a:t> Mesoamericano.</a:t>
            </a:r>
            <a:endParaRPr lang="en-US" sz="15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1500" dirty="0"/>
              <a:t>Laboratorio de discusión a partir de preguntas y enunciados clave, con el apoyo de un moderador quien hará las preguntas y orientará la discusión.</a:t>
            </a:r>
            <a:endParaRPr lang="en-US" sz="1500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072654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contenido 5"/>
          <p:cNvSpPr txBox="1">
            <a:spLocks/>
          </p:cNvSpPr>
          <p:nvPr/>
        </p:nvSpPr>
        <p:spPr>
          <a:xfrm>
            <a:off x="6802582" y="1407691"/>
            <a:ext cx="4551218" cy="4553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600" b="1" dirty="0">
                <a:solidFill>
                  <a:srgbClr val="67C3A0"/>
                </a:solidFill>
              </a:rPr>
              <a:t>DÍA 2 - Primera parte. Presentaciones temáticas breves y discusión</a:t>
            </a:r>
          </a:p>
          <a:p>
            <a:pPr marL="234950" indent="-234950">
              <a:buFont typeface="+mj-lt"/>
              <a:buAutoNum type="arabicPeriod"/>
            </a:pPr>
            <a:r>
              <a:rPr lang="es-ES" sz="1500" dirty="0">
                <a:solidFill>
                  <a:srgbClr val="58585A"/>
                </a:solidFill>
              </a:rPr>
              <a:t>Herramientas regionales para el intercambio y la administración de información y datos.</a:t>
            </a:r>
          </a:p>
          <a:p>
            <a:pPr marL="234950" indent="-234950">
              <a:buFont typeface="+mj-lt"/>
              <a:buAutoNum type="arabicPeriod"/>
            </a:pPr>
            <a:r>
              <a:rPr lang="es-ES" sz="1500" dirty="0">
                <a:solidFill>
                  <a:srgbClr val="58585A"/>
                </a:solidFill>
              </a:rPr>
              <a:t>Laboratorio de discusión a partir de preguntas clave, con el apoyo de un moderador quien hará las preguntas y orientará la discusión.</a:t>
            </a:r>
          </a:p>
          <a:p>
            <a:pPr marL="0" indent="0">
              <a:buNone/>
            </a:pPr>
            <a:r>
              <a:rPr lang="es-ES" sz="1600" b="1" dirty="0">
                <a:solidFill>
                  <a:srgbClr val="67C3A0"/>
                </a:solidFill>
              </a:rPr>
              <a:t>DÍA 2 - Segunda parte</a:t>
            </a:r>
          </a:p>
          <a:p>
            <a:pPr marL="0" indent="0">
              <a:buNone/>
            </a:pPr>
            <a:r>
              <a:rPr lang="es-ES" sz="1500" dirty="0">
                <a:solidFill>
                  <a:srgbClr val="58585A"/>
                </a:solidFill>
              </a:rPr>
              <a:t>Presentaciones de alto nivel para concretar la coordinación entre sectores y agendas para la generación de resiliencia de los arrecifes y las zonas marino costeras del SAM. Como las autoridades regionales llevan cabo la implementación efectiva de políticas, herramientas e instrumentos para la gestión de riesgos en la región. </a:t>
            </a:r>
            <a:endParaRPr lang="en-US" sz="1400" dirty="0">
              <a:solidFill>
                <a:srgbClr val="5858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85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428A4B7-FC8F-443A-AB8E-6E3BFAA07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63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39114F7-E227-4F61-9974-80A53C807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99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10526C0-3D9C-4AEB-B89E-A7CAB0E53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75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F8D071-DE72-4728-BA44-1EA333C13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35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Salas / Breakout Rooms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Valoración económica </a:t>
            </a:r>
            <a:r>
              <a:rPr lang="es-MX" dirty="0"/>
              <a:t>(</a:t>
            </a:r>
            <a:r>
              <a:rPr lang="es-MX" dirty="0" err="1"/>
              <a:t>Economic</a:t>
            </a:r>
            <a:r>
              <a:rPr lang="es-MX" dirty="0"/>
              <a:t> </a:t>
            </a:r>
            <a:r>
              <a:rPr lang="es-MX" dirty="0" err="1"/>
              <a:t>value</a:t>
            </a:r>
            <a:r>
              <a:rPr lang="es-MX" dirty="0"/>
              <a:t> </a:t>
            </a:r>
            <a:r>
              <a:rPr lang="es-MX" dirty="0" err="1"/>
              <a:t>of</a:t>
            </a:r>
            <a:r>
              <a:rPr lang="es-MX" dirty="0"/>
              <a:t>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reefs</a:t>
            </a:r>
            <a:r>
              <a:rPr lang="es-MX" dirty="0"/>
              <a:t>) </a:t>
            </a:r>
          </a:p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Instrumentos financieros y sostenibilidad </a:t>
            </a:r>
            <a:r>
              <a:rPr lang="es-MX" dirty="0"/>
              <a:t>(</a:t>
            </a:r>
            <a:r>
              <a:rPr lang="es-MX" dirty="0" err="1"/>
              <a:t>Financial</a:t>
            </a:r>
            <a:r>
              <a:rPr lang="es-MX" dirty="0"/>
              <a:t> </a:t>
            </a:r>
            <a:r>
              <a:rPr lang="es-MX" dirty="0" err="1"/>
              <a:t>instruments</a:t>
            </a:r>
            <a:r>
              <a:rPr lang="es-MX" dirty="0"/>
              <a:t> and </a:t>
            </a:r>
            <a:r>
              <a:rPr lang="es-MX" dirty="0" err="1"/>
              <a:t>sustainability</a:t>
            </a:r>
            <a:r>
              <a:rPr lang="es-MX" dirty="0"/>
              <a:t>)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endParaRPr lang="es-MX" dirty="0"/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106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880A51D-93C9-4AC8-82B9-716D49D81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28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2327513-0A1E-451C-8F70-2D662BA9D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51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BAD0042-0B6D-4764-9FFE-60E8A8E4C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43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97B221-583F-4BFE-A84B-CB6FF93B7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07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Salas / Breakout Rooms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Políticas, instrumentos y estrategias para la generación de resiliencia y atención al riesgo en el Sistema Arrecifal Mesoamericano. </a:t>
            </a:r>
            <a:r>
              <a:rPr lang="es-MX" dirty="0"/>
              <a:t>(</a:t>
            </a:r>
            <a:r>
              <a:rPr lang="es-MX" dirty="0" err="1"/>
              <a:t>Policies</a:t>
            </a:r>
            <a:r>
              <a:rPr lang="es-MX" dirty="0"/>
              <a:t> and </a:t>
            </a:r>
            <a:r>
              <a:rPr lang="es-MX" dirty="0" err="1"/>
              <a:t>strategies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building</a:t>
            </a:r>
            <a:r>
              <a:rPr lang="es-MX" dirty="0"/>
              <a:t> </a:t>
            </a:r>
            <a:r>
              <a:rPr lang="es-MX" dirty="0" err="1"/>
              <a:t>risk</a:t>
            </a:r>
            <a:r>
              <a:rPr lang="es-MX" dirty="0"/>
              <a:t> and </a:t>
            </a:r>
            <a:r>
              <a:rPr lang="es-MX" dirty="0" err="1"/>
              <a:t>create</a:t>
            </a:r>
            <a:r>
              <a:rPr lang="es-MX" dirty="0"/>
              <a:t> </a:t>
            </a:r>
            <a:r>
              <a:rPr lang="es-MX" dirty="0" err="1"/>
              <a:t>resilience</a:t>
            </a:r>
            <a:r>
              <a:rPr lang="es-MX" dirty="0"/>
              <a:t>) </a:t>
            </a:r>
          </a:p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Gobernanza capacidad de respuesta para la atención al riesgo </a:t>
            </a:r>
            <a:r>
              <a:rPr lang="es-MX" dirty="0"/>
              <a:t>(Response </a:t>
            </a:r>
            <a:r>
              <a:rPr lang="es-MX" dirty="0" err="1"/>
              <a:t>capacity</a:t>
            </a:r>
            <a:r>
              <a:rPr lang="es-MX" dirty="0"/>
              <a:t> as a </a:t>
            </a:r>
            <a:r>
              <a:rPr lang="es-MX" dirty="0" err="1"/>
              <a:t>instrument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risk</a:t>
            </a:r>
            <a:r>
              <a:rPr lang="es-MX" dirty="0"/>
              <a:t> </a:t>
            </a:r>
            <a:r>
              <a:rPr lang="es-MX" dirty="0" err="1"/>
              <a:t>management</a:t>
            </a:r>
            <a:r>
              <a:rPr lang="es-MX" dirty="0"/>
              <a:t>) 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578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Contacto</a:t>
            </a:r>
            <a:r>
              <a:rPr lang="en-US" b="1" dirty="0"/>
              <a:t>	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endParaRPr lang="es-ES" dirty="0"/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s-ES" dirty="0"/>
              <a:t>Isabel Godoy </a:t>
            </a:r>
            <a:r>
              <a:rPr lang="es-ES" dirty="0">
                <a:hlinkClick r:id="rId2"/>
              </a:rPr>
              <a:t>isabelgodoy@marfund.org</a:t>
            </a:r>
            <a:endParaRPr lang="es-ES" dirty="0"/>
          </a:p>
          <a:p>
            <a:pPr marL="0" indent="0" algn="l" rtl="0">
              <a:buNone/>
            </a:pPr>
            <a:r>
              <a:rPr lang="es-MX" sz="2800" b="0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Organización y Logística</a:t>
            </a:r>
            <a:endParaRPr lang="es-MX" b="0" i="0" dirty="0">
              <a:solidFill>
                <a:schemeClr val="bg2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 algn="l" rtl="0">
              <a:buNone/>
            </a:pPr>
            <a:r>
              <a:rPr lang="es-MX" sz="2800" b="0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Taller Estratégico Regional</a:t>
            </a:r>
            <a:endParaRPr lang="es-MX" b="0" i="0" dirty="0">
              <a:solidFill>
                <a:schemeClr val="bg2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br>
              <a:rPr lang="es-MX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313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66518-02E8-4BD4-9E38-98A173B3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3D0520-1B92-4312-A067-9B45E55C4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5000" dirty="0"/>
              <a:t>D</a:t>
            </a:r>
            <a:r>
              <a:rPr lang="es-MX" sz="15000" dirty="0"/>
              <a:t>ÍA</a:t>
            </a:r>
            <a:r>
              <a:rPr lang="en-US" sz="15000" dirty="0"/>
              <a:t> 2</a:t>
            </a:r>
            <a:endParaRPr lang="es-CL" sz="15000" dirty="0"/>
          </a:p>
        </p:txBody>
      </p:sp>
    </p:spTree>
    <p:extLst>
      <p:ext uri="{BB962C8B-B14F-4D97-AF65-F5344CB8AC3E}">
        <p14:creationId xmlns:p14="http://schemas.microsoft.com/office/powerpoint/2010/main" val="300121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53B2B0-5695-47F0-B512-414162E7BC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04AA9D-28C9-472E-87A3-BC18C3E309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FC0698-CD6C-436E-8A13-F46BCAB97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50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8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41" y="724919"/>
            <a:ext cx="5711745" cy="14679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" r="2311"/>
          <a:stretch/>
        </p:blipFill>
        <p:spPr>
          <a:xfrm>
            <a:off x="961122" y="1919797"/>
            <a:ext cx="10257182" cy="273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53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72360"/>
            <a:ext cx="10515600" cy="1325563"/>
          </a:xfrm>
        </p:spPr>
        <p:txBody>
          <a:bodyPr>
            <a:normAutofit/>
          </a:bodyPr>
          <a:lstStyle/>
          <a:p>
            <a:r>
              <a:rPr lang="es-419" b="1" dirty="0"/>
              <a:t>Activar la interpretación simultánea</a:t>
            </a:r>
            <a:endParaRPr lang="en-US" sz="4800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838199" y="1597924"/>
            <a:ext cx="11049001" cy="6629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/>
              <a:t>En las sesiones, estará disponible la opción de interpretación simultánea del español al inglés. Para hacer uso de la misma, deberá seguir los siguientes pasos:</a:t>
            </a:r>
            <a:endParaRPr lang="en-US" sz="2000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26662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838199" y="4068417"/>
            <a:ext cx="2570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884B6"/>
                </a:solidFill>
              </a:rPr>
              <a:t>PASO 1</a:t>
            </a:r>
          </a:p>
          <a:p>
            <a:pPr lvl="0" algn="ctr"/>
            <a:r>
              <a:rPr lang="es-MX" sz="1600" dirty="0"/>
              <a:t>Ubique la opción de </a:t>
            </a:r>
            <a:r>
              <a:rPr lang="es-MX" sz="1600" b="1" dirty="0"/>
              <a:t>“Traducción” </a:t>
            </a:r>
            <a:r>
              <a:rPr lang="es-MX" sz="1600" dirty="0"/>
              <a:t>en el ícono del globo terráqueo.</a:t>
            </a:r>
            <a:endParaRPr lang="en-US" sz="1600" dirty="0"/>
          </a:p>
        </p:txBody>
      </p:sp>
      <p:pic>
        <p:nvPicPr>
          <p:cNvPr id="10" name="Imagen 9" descr="https://lh6.googleusercontent.com/Idedt3Hyoajz3B6d6pVA_S5mUuClfbdL_1YYX2dfZIIErfEqx0vfRgZfIRLa_V3cW3CeIADzlOgjEIpbzf7VL2v6pQbR-v9z7fI5DwXP_eRrqloPBBTHfYrDbI72e1vna4QIhB8Q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6" r="6182"/>
          <a:stretch/>
        </p:blipFill>
        <p:spPr bwMode="auto">
          <a:xfrm>
            <a:off x="903824" y="2835967"/>
            <a:ext cx="2480821" cy="10734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3707294" y="4068417"/>
            <a:ext cx="2570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884B6"/>
                </a:solidFill>
              </a:rPr>
              <a:t>PASO 2</a:t>
            </a:r>
          </a:p>
          <a:p>
            <a:pPr lvl="0" algn="ctr"/>
            <a:r>
              <a:rPr lang="es-ES" sz="1600" dirty="0"/>
              <a:t>Seleccione el canal de idioma deseado</a:t>
            </a:r>
            <a:endParaRPr lang="en-US" sz="1600" dirty="0"/>
          </a:p>
        </p:txBody>
      </p:sp>
      <p:pic>
        <p:nvPicPr>
          <p:cNvPr id="14" name="Imagen 13" descr="https://lh5.googleusercontent.com/YMtamY-gpL2x0bJ5seq1b2bsvWSYW1ueUCqwo1OLQF04qzeaOWFewpYnDP_kqD8z205Mb04Am342Fb2dsQTm34ir0HgwxoonD_W2e7bW_hV1PEc3XTw9vABW2QCx3L7G4W9w0j_V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321" y="2639375"/>
            <a:ext cx="2256184" cy="127001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/>
          <p:cNvSpPr txBox="1"/>
          <p:nvPr/>
        </p:nvSpPr>
        <p:spPr>
          <a:xfrm>
            <a:off x="6576389" y="2666453"/>
            <a:ext cx="497821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lvl="0" indent="-166688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s-ES" sz="2000" dirty="0"/>
              <a:t>De inmediato comenzará a escuchar la traducción simultánea del intérprete asignado.</a:t>
            </a:r>
          </a:p>
          <a:p>
            <a:pPr marL="166688" indent="-166688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s-MX" sz="2000" dirty="0"/>
              <a:t>Para cambiar de idioma o desactivar la opción, repita los pasos anteriores y seleccione el otro idioma o la opción de “desactivar”.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83588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71122"/>
            <a:ext cx="10515600" cy="1325563"/>
          </a:xfrm>
        </p:spPr>
        <p:txBody>
          <a:bodyPr>
            <a:normAutofit/>
          </a:bodyPr>
          <a:lstStyle/>
          <a:p>
            <a:r>
              <a:rPr lang="en-US" sz="5200" b="1" dirty="0" err="1"/>
              <a:t>Objetivo</a:t>
            </a:r>
            <a:r>
              <a:rPr lang="en-US" sz="5200" b="1" dirty="0"/>
              <a:t> general del taller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198417" y="2581596"/>
            <a:ext cx="10515601" cy="3417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400" i="1" dirty="0"/>
              <a:t>Fortalecer la gobernanza de la región del SAM, coordinando actores de diversos sectores y sus agendas para alcanzar resultados sostenibles que contribuyan a la recuperación y la resiliencia del Sistema </a:t>
            </a:r>
            <a:r>
              <a:rPr lang="es-ES" sz="3400" i="1" dirty="0" err="1"/>
              <a:t>Arrecifal</a:t>
            </a:r>
            <a:r>
              <a:rPr lang="es-ES" sz="3400" i="1" dirty="0"/>
              <a:t> Mesoamericano. </a:t>
            </a:r>
            <a:endParaRPr lang="en-US" sz="3400" i="1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862367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930964" y="2347278"/>
            <a:ext cx="10235800" cy="2862029"/>
          </a:xfrm>
          <a:prstGeom prst="rect">
            <a:avLst/>
          </a:prstGeom>
          <a:noFill/>
          <a:ln w="28575">
            <a:solidFill>
              <a:srgbClr val="1884B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1884B6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008046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Resultados</a:t>
            </a:r>
            <a:r>
              <a:rPr lang="en-US" b="1" dirty="0"/>
              <a:t> y </a:t>
            </a:r>
            <a:r>
              <a:rPr lang="en-US" b="1" dirty="0" err="1"/>
              <a:t>productos</a:t>
            </a:r>
            <a:r>
              <a:rPr lang="en-US" b="1" dirty="0"/>
              <a:t> </a:t>
            </a:r>
            <a:r>
              <a:rPr lang="en-US" b="1" dirty="0" err="1"/>
              <a:t>principales</a:t>
            </a: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MX" dirty="0"/>
              <a:t>Compromisos gubernamentales que apoyen las estrategias, instrumentos y herramientas, nacionales y regionales, aplicables para atender el riesgo y generar resiliencia en el SAM. </a:t>
            </a:r>
            <a:endParaRPr lang="en-US" dirty="0"/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MX" dirty="0"/>
              <a:t>Firma de Memorándum o Carta de Entendimiento para fortalecer la coordinación entre actores y sectores.</a:t>
            </a:r>
            <a:endParaRPr lang="en-US" dirty="0"/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MX" dirty="0"/>
              <a:t>Minutas del taller y puntos de acuerdo.</a:t>
            </a: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587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247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Modalidad</a:t>
            </a:r>
            <a:r>
              <a:rPr lang="en-US" b="1" dirty="0"/>
              <a:t> de </a:t>
            </a:r>
            <a:r>
              <a:rPr lang="en-US" b="1" dirty="0" err="1"/>
              <a:t>trabajo</a:t>
            </a: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El taller se llevará a cabo el martes, 23 y miércoles, 24 de noviembre de 2021, de forma virtual. El horario será de 8:00 am a 12.30 pm.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Habrá interpretación simultánea (español-inglés-español).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Participarán conferencistas destacados.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ES" dirty="0"/>
              <a:t>Los grupos de trabajo se van a dividir por tema.</a:t>
            </a: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959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829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Resumen</a:t>
            </a:r>
            <a:r>
              <a:rPr lang="en-US" b="1" dirty="0"/>
              <a:t> de la agenda</a:t>
            </a:r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072654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contenido 5"/>
          <p:cNvSpPr txBox="1">
            <a:spLocks/>
          </p:cNvSpPr>
          <p:nvPr/>
        </p:nvSpPr>
        <p:spPr>
          <a:xfrm>
            <a:off x="930963" y="1362392"/>
            <a:ext cx="5532181" cy="4553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600" b="1" dirty="0">
                <a:solidFill>
                  <a:srgbClr val="67C3A0"/>
                </a:solidFill>
              </a:rPr>
              <a:t>DÍA 2 - Primera parte. Presentaciones temáticas breves y discusión</a:t>
            </a:r>
          </a:p>
          <a:p>
            <a:pPr marL="234950" indent="-234950" algn="just">
              <a:buFont typeface="+mj-lt"/>
              <a:buAutoNum type="arabicPeriod"/>
            </a:pPr>
            <a:r>
              <a:rPr lang="es-ES" sz="1500" dirty="0">
                <a:solidFill>
                  <a:srgbClr val="58585A"/>
                </a:solidFill>
              </a:rPr>
              <a:t>Herramientas regionales para el intercambio y la administración de información y datos.</a:t>
            </a:r>
          </a:p>
          <a:p>
            <a:pPr marL="234950" indent="-234950" algn="just">
              <a:buFont typeface="+mj-lt"/>
              <a:buAutoNum type="arabicPeriod"/>
            </a:pPr>
            <a:r>
              <a:rPr lang="es-ES" sz="1500" dirty="0">
                <a:solidFill>
                  <a:srgbClr val="58585A"/>
                </a:solidFill>
              </a:rPr>
              <a:t>Laboratorio de discusión a partir de preguntas clave, con el apoyo de un moderador quien hará las preguntas y orientará la discusión.</a:t>
            </a:r>
          </a:p>
          <a:p>
            <a:pPr marL="0" indent="0" algn="just">
              <a:buNone/>
            </a:pPr>
            <a:r>
              <a:rPr lang="es-ES" sz="1600" b="1" dirty="0">
                <a:solidFill>
                  <a:srgbClr val="67C3A0"/>
                </a:solidFill>
              </a:rPr>
              <a:t>DÍA 2 - Segunda parte</a:t>
            </a:r>
          </a:p>
          <a:p>
            <a:pPr marL="0" indent="0" algn="just">
              <a:buNone/>
            </a:pPr>
            <a:r>
              <a:rPr lang="es-ES" sz="1500" dirty="0">
                <a:solidFill>
                  <a:srgbClr val="58585A"/>
                </a:solidFill>
              </a:rPr>
              <a:t>Presentaciones de alto nivel para concretar la coordinación entre sectores y agendas para la generación de resiliencia de los arrecifes y las zonas marino costeras del SAM. Como las autoridades regionales llevan cabo la implementación efectiva de políticas, herramientas e instrumentos para la gestión de riesgos en la región. </a:t>
            </a:r>
            <a:endParaRPr lang="en-US" sz="1400" dirty="0">
              <a:solidFill>
                <a:srgbClr val="5858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79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428A4B7-FC8F-443A-AB8E-6E3BFAA07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75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4AB3322-D1BF-4C4B-AAA9-20E77687F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78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49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5E7EC8-2372-4AF0-8B3E-BF2F7E275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39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71BCC96-130C-4B38-9CC8-B435B8F12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57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0964" y="761531"/>
            <a:ext cx="10515600" cy="1325563"/>
          </a:xfrm>
        </p:spPr>
        <p:txBody>
          <a:bodyPr>
            <a:normAutofit fontScale="9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Salas / Breakout Rooms</a:t>
            </a:r>
            <a:br>
              <a:rPr lang="en-US" b="1" dirty="0"/>
            </a:br>
            <a:r>
              <a:rPr lang="es-MX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Herramientas regionales existentes para el intercambio y administración de información y datos, y su aporte a la generación de resiliencia y atención al riesgo en el SAM:</a:t>
            </a:r>
            <a:br>
              <a:rPr lang="es-MX" b="0" dirty="0">
                <a:effectLst/>
              </a:rPr>
            </a:br>
            <a:br>
              <a:rPr lang="es-MX" dirty="0"/>
            </a:b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Sala 1: </a:t>
            </a:r>
            <a:r>
              <a:rPr lang="es-MX" dirty="0"/>
              <a:t>Observatorio Ambiental Regional (OAR)</a:t>
            </a:r>
          </a:p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Sala 2: </a:t>
            </a:r>
            <a:r>
              <a:rPr lang="es-MX" dirty="0"/>
              <a:t>TDA-SAP MAR2R.</a:t>
            </a:r>
          </a:p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Sala 3: </a:t>
            </a:r>
            <a:r>
              <a:rPr lang="es-MX" dirty="0"/>
              <a:t>Iniciativa SICA-SAT, satélite para monitorear los recursos naturales desde el espacio </a:t>
            </a:r>
          </a:p>
          <a:p>
            <a:pPr marL="514350" lvl="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b="1" dirty="0"/>
              <a:t>Sala 4: </a:t>
            </a:r>
            <a:r>
              <a:rPr lang="es-MX" dirty="0"/>
              <a:t>Mejorando nuestra comprensión del riesgo y la resiliencia de los arrecifes de coral mediante el intercambio y el intercambio de información: avances de la colaboración de HRI y AGRRA.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endParaRPr lang="es-MX" dirty="0"/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17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0964" y="761531"/>
            <a:ext cx="10515600" cy="1325563"/>
          </a:xfrm>
        </p:spPr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dirty="0" err="1"/>
              <a:t>Preguntas</a:t>
            </a:r>
            <a:r>
              <a:rPr lang="en-US" b="1" dirty="0"/>
              <a:t> </a:t>
            </a:r>
            <a:r>
              <a:rPr lang="en-US" b="1" dirty="0" err="1"/>
              <a:t>propuestas</a:t>
            </a:r>
            <a:r>
              <a:rPr lang="en-US" b="1" dirty="0"/>
              <a:t> para </a:t>
            </a:r>
            <a:r>
              <a:rPr lang="en-US" b="1" dirty="0" err="1"/>
              <a:t>discusión</a:t>
            </a:r>
            <a:r>
              <a:rPr lang="en-US" b="1" dirty="0"/>
              <a:t> </a:t>
            </a:r>
            <a:br>
              <a:rPr lang="es-MX" dirty="0"/>
            </a:br>
            <a:endParaRPr lang="en-U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930964" y="1819146"/>
            <a:ext cx="9764745" cy="4277323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s-MX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 ¿De qué manera los países del SAM pueden utilizar los datos generados por estas herramientas para la toma de decisiones en la conservación</a:t>
            </a:r>
            <a:r>
              <a:rPr lang="es-419" sz="1800" dirty="0">
                <a:solidFill>
                  <a:srgbClr val="000000"/>
                </a:solidFill>
                <a:latin typeface="Arial" panose="020B0604020202020204" pitchFamily="34" charset="0"/>
              </a:rPr>
              <a:t> de la biodiversidad, las acciones para combatir el cambio climático y para aumentar la resiliencia en el SAM</a:t>
            </a:r>
            <a:r>
              <a:rPr lang="es-MX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</a:t>
            </a:r>
            <a:br>
              <a:rPr lang="es-MX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s-MX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¿De qué manera pueden articularse las acciones entre estas y otras herramientas para mejorar la tomando de decisiones y la gobernanza del SAM?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930964" y="1488300"/>
            <a:ext cx="73648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999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FA0EBED-BED9-4389-BC72-CB7867A10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EFA1A9-95AC-42C5-959D-4E8F290CB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60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1A7725C-0807-4882-9B17-B4A41DBDC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96"/>
            <a:ext cx="12192000" cy="66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60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47" y="246618"/>
            <a:ext cx="6375305" cy="1638454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38199" y="23831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/>
              <a:t>Gracias </a:t>
            </a:r>
            <a:r>
              <a:rPr lang="en-US" sz="6600" b="1" dirty="0" err="1"/>
              <a:t>por</a:t>
            </a:r>
            <a:r>
              <a:rPr lang="en-US" sz="6600" b="1" dirty="0"/>
              <a:t> </a:t>
            </a:r>
            <a:r>
              <a:rPr lang="en-US" sz="6600" b="1" dirty="0" err="1"/>
              <a:t>su</a:t>
            </a:r>
            <a:r>
              <a:rPr lang="en-US" sz="6600" b="1" dirty="0"/>
              <a:t> </a:t>
            </a:r>
            <a:r>
              <a:rPr lang="en-US" sz="6600" b="1" dirty="0" err="1"/>
              <a:t>atención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21838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Marfund-Colors">
      <a:dk1>
        <a:srgbClr val="58595B"/>
      </a:dk1>
      <a:lt1>
        <a:sysClr val="window" lastClr="FFFFFF"/>
      </a:lt1>
      <a:dk2>
        <a:srgbClr val="58595B"/>
      </a:dk2>
      <a:lt2>
        <a:srgbClr val="E7E6E6"/>
      </a:lt2>
      <a:accent1>
        <a:srgbClr val="1884B6"/>
      </a:accent1>
      <a:accent2>
        <a:srgbClr val="F7A777"/>
      </a:accent2>
      <a:accent3>
        <a:srgbClr val="68C3A0"/>
      </a:accent3>
      <a:accent4>
        <a:srgbClr val="63CAE4"/>
      </a:accent4>
      <a:accent5>
        <a:srgbClr val="4472C4"/>
      </a:accent5>
      <a:accent6>
        <a:srgbClr val="70AD47"/>
      </a:accent6>
      <a:hlink>
        <a:srgbClr val="1884B6"/>
      </a:hlink>
      <a:folHlink>
        <a:srgbClr val="68C3A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1178</Words>
  <Application>Microsoft Office PowerPoint</Application>
  <PresentationFormat>Panorámica</PresentationFormat>
  <Paragraphs>84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2" baseType="lpstr">
      <vt:lpstr>Trebuchet MS</vt:lpstr>
      <vt:lpstr>Arial</vt:lpstr>
      <vt:lpstr>Tema de Office</vt:lpstr>
      <vt:lpstr>Presentación de PowerPoint</vt:lpstr>
      <vt:lpstr>Presentación de PowerPoint</vt:lpstr>
      <vt:lpstr>Presentación de PowerPoint</vt:lpstr>
      <vt:lpstr>Activar la interpretación simultánea</vt:lpstr>
      <vt:lpstr>Ing. Eversson Ordoñéz</vt:lpstr>
      <vt:lpstr>Objetivo general del taller</vt:lpstr>
      <vt:lpstr>Resultados y productos principales</vt:lpstr>
      <vt:lpstr>Modalidad de trabajo</vt:lpstr>
      <vt:lpstr>Temas del día</vt:lpstr>
      <vt:lpstr>Resumen de la agenda</vt:lpstr>
      <vt:lpstr>Presentación de PowerPoint</vt:lpstr>
      <vt:lpstr>Presentación de PowerPoint</vt:lpstr>
      <vt:lpstr>Presentación de PowerPoint</vt:lpstr>
      <vt:lpstr>Presentación de PowerPoint</vt:lpstr>
      <vt:lpstr>Salas / Breakout Rooms</vt:lpstr>
      <vt:lpstr>Presentación de PowerPoint</vt:lpstr>
      <vt:lpstr>Presentación de PowerPoint</vt:lpstr>
      <vt:lpstr>Presentación de PowerPoint</vt:lpstr>
      <vt:lpstr>Presentación de PowerPoint</vt:lpstr>
      <vt:lpstr>Salas / Breakout Rooms</vt:lpstr>
      <vt:lpstr>Contacto </vt:lpstr>
      <vt:lpstr>Presentación de PowerPoint</vt:lpstr>
      <vt:lpstr>Presentación de PowerPoint</vt:lpstr>
      <vt:lpstr>Presentación de PowerPoint</vt:lpstr>
      <vt:lpstr>Activar la interpretación simultánea</vt:lpstr>
      <vt:lpstr>Objetivo general del taller</vt:lpstr>
      <vt:lpstr>Resultados y productos principales</vt:lpstr>
      <vt:lpstr>Modalidad de trabajo</vt:lpstr>
      <vt:lpstr>Resumen de la agenda</vt:lpstr>
      <vt:lpstr>Presentación de PowerPoint</vt:lpstr>
      <vt:lpstr>Presentación de PowerPoint</vt:lpstr>
      <vt:lpstr>Presentación de PowerPoint</vt:lpstr>
      <vt:lpstr>Presentación de PowerPoint</vt:lpstr>
      <vt:lpstr>Salas / Breakout Rooms Herramientas regionales existentes para el intercambio y administración de información y datos, y su aporte a la generación de resiliencia y atención al riesgo en el SAM:  </vt:lpstr>
      <vt:lpstr>Preguntas propuestas para discusión 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Our PC</dc:creator>
  <cp:lastModifiedBy>Claudia V. Alejandra Ocaña Alvarado</cp:lastModifiedBy>
  <cp:revision>22</cp:revision>
  <dcterms:created xsi:type="dcterms:W3CDTF">2021-11-10T13:32:02Z</dcterms:created>
  <dcterms:modified xsi:type="dcterms:W3CDTF">2021-11-30T13:32:09Z</dcterms:modified>
</cp:coreProperties>
</file>